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7" r:id="rId3"/>
    <p:sldId id="258" r:id="rId4"/>
    <p:sldId id="266" r:id="rId5"/>
    <p:sldId id="261" r:id="rId6"/>
    <p:sldId id="259" r:id="rId7"/>
    <p:sldId id="262" r:id="rId8"/>
    <p:sldId id="264" r:id="rId9"/>
    <p:sldId id="276" r:id="rId10"/>
    <p:sldId id="277" r:id="rId11"/>
    <p:sldId id="278" r:id="rId12"/>
    <p:sldId id="282" r:id="rId13"/>
    <p:sldId id="279" r:id="rId14"/>
    <p:sldId id="280" r:id="rId15"/>
    <p:sldId id="281" r:id="rId16"/>
    <p:sldId id="263" r:id="rId17"/>
    <p:sldId id="265" r:id="rId18"/>
    <p:sldId id="267" r:id="rId19"/>
    <p:sldId id="269" r:id="rId20"/>
    <p:sldId id="270" r:id="rId21"/>
    <p:sldId id="271" r:id="rId22"/>
    <p:sldId id="272" r:id="rId23"/>
    <p:sldId id="268" r:id="rId24"/>
    <p:sldId id="273" r:id="rId25"/>
    <p:sldId id="274" r:id="rId26"/>
    <p:sldId id="275" r:id="rId2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14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352625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397853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411474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242962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328915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56198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207160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164363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299686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230086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8A6D3A8-27BC-A249-8A5C-081420D11B4D}" type="datetimeFigureOut">
              <a:rPr kumimoji="1" lang="ja-JP" altLang="en-US" smtClean="0"/>
              <a:t>2014/07/23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32068906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D3A8-27BC-A249-8A5C-081420D11B4D}" type="datetimeFigureOut">
              <a:rPr kumimoji="1" lang="ja-JP" altLang="en-US" smtClean="0"/>
              <a:t>2014/07/23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B1BAD-2409-5445-B042-93B913D2465D}" type="slidenum">
              <a:rPr kumimoji="1" lang="ja-JP" altLang="en-US" smtClean="0"/>
              <a:t>‹#›</a:t>
            </a:fld>
            <a:endParaRPr kumimoji="1" lang="ja-JP" altLang="en-US"/>
          </a:p>
        </p:txBody>
      </p:sp>
    </p:spTree>
    <p:extLst>
      <p:ext uri="{BB962C8B-B14F-4D97-AF65-F5344CB8AC3E}">
        <p14:creationId xmlns:p14="http://schemas.microsoft.com/office/powerpoint/2010/main" val="24169033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audio" Target="../media/audio1.bin"/><Relationship Id="rId1" Type="http://schemas.openxmlformats.org/officeDocument/2006/relationships/slideLayout" Target="../slideLayouts/slideLayout5.xml"/><Relationship Id="rId2"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ctr">
            <a:normAutofit/>
          </a:bodyPr>
          <a:lstStyle/>
          <a:p>
            <a:pPr algn="ctr"/>
            <a:r>
              <a:rPr kumimoji="1" lang="ja-JP" altLang="en-US" sz="2800" dirty="0" smtClean="0"/>
              <a:t>先端文化学コース　紹介</a:t>
            </a:r>
            <a:endParaRPr kumimoji="1" lang="ja-JP" altLang="en-US" sz="2800" dirty="0"/>
          </a:p>
        </p:txBody>
      </p:sp>
      <p:pic>
        <p:nvPicPr>
          <p:cNvPr id="9" name="図プレースホルダー 8" descr="DSC_1503.JPG"/>
          <p:cNvPicPr>
            <a:picLocks noGrp="1" noChangeAspect="1"/>
          </p:cNvPicPr>
          <p:nvPr>
            <p:ph type="pic" idx="1"/>
          </p:nvPr>
        </p:nvPicPr>
        <p:blipFill>
          <a:blip r:embed="rId2">
            <a:extLst>
              <a:ext uri="{28A0092B-C50C-407E-A947-70E740481C1C}">
                <a14:useLocalDpi xmlns:a14="http://schemas.microsoft.com/office/drawing/2010/main" val="0"/>
              </a:ext>
            </a:extLst>
          </a:blip>
          <a:srcRect l="5674" r="5674"/>
          <a:stretch>
            <a:fillRect/>
          </a:stretch>
        </p:blipFill>
        <p:spPr/>
      </p:pic>
      <p:sp>
        <p:nvSpPr>
          <p:cNvPr id="6" name="テキスト プレースホルダー 5"/>
          <p:cNvSpPr>
            <a:spLocks noGrp="1"/>
          </p:cNvSpPr>
          <p:nvPr>
            <p:ph type="body" sz="half" idx="2"/>
          </p:nvPr>
        </p:nvSpPr>
        <p:spPr/>
        <p:txBody>
          <a:bodyPr>
            <a:normAutofit/>
          </a:bodyPr>
          <a:lstStyle/>
          <a:p>
            <a:pPr algn="r"/>
            <a:r>
              <a:rPr lang="ja-JP" altLang="en-US" dirty="0" smtClean="0"/>
              <a:t>（卒業生の出演作品「心が私によびかける」より</a:t>
            </a:r>
            <a:endParaRPr kumimoji="1" lang="ja-JP" altLang="en-US" dirty="0"/>
          </a:p>
        </p:txBody>
      </p:sp>
      <p:sp>
        <p:nvSpPr>
          <p:cNvPr id="2" name="テキスト ボックス 1"/>
          <p:cNvSpPr txBox="1"/>
          <p:nvPr/>
        </p:nvSpPr>
        <p:spPr>
          <a:xfrm>
            <a:off x="970186" y="793724"/>
            <a:ext cx="184666"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823858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畔上泰治先生</a:t>
            </a:r>
            <a:endParaRPr kumimoji="1" lang="ja-JP" altLang="en-US" dirty="0"/>
          </a:p>
        </p:txBody>
      </p:sp>
      <p:sp>
        <p:nvSpPr>
          <p:cNvPr id="3" name="コンテンツ プレースホルダー 2"/>
          <p:cNvSpPr>
            <a:spLocks noGrp="1"/>
          </p:cNvSpPr>
          <p:nvPr>
            <p:ph sz="half" idx="1"/>
          </p:nvPr>
        </p:nvSpPr>
        <p:spPr/>
        <p:txBody>
          <a:bodyPr>
            <a:normAutofit lnSpcReduction="10000"/>
          </a:bodyPr>
          <a:lstStyle/>
          <a:p>
            <a:r>
              <a:rPr lang="ja-JP" altLang="en-US" dirty="0" smtClean="0"/>
              <a:t>専門・授業：多文化</a:t>
            </a:r>
            <a:r>
              <a:rPr lang="ja-JP" altLang="en-US" dirty="0"/>
              <a:t>の共生に関する</a:t>
            </a:r>
            <a:r>
              <a:rPr lang="ja-JP" altLang="en-US" dirty="0" smtClean="0"/>
              <a:t>諸問題</a:t>
            </a:r>
            <a:endParaRPr lang="en-US" altLang="ja-JP" dirty="0" smtClean="0"/>
          </a:p>
          <a:p>
            <a:endParaRPr lang="en-US" altLang="ja-JP" dirty="0" smtClean="0"/>
          </a:p>
          <a:p>
            <a:r>
              <a:rPr lang="ja-JP" altLang="en-US" dirty="0" smtClean="0"/>
              <a:t>メッセージ</a:t>
            </a:r>
            <a:endParaRPr lang="en-US" altLang="ja-JP" dirty="0" smtClean="0"/>
          </a:p>
          <a:p>
            <a:r>
              <a:rPr lang="ja-JP" altLang="en-US" dirty="0" smtClean="0"/>
              <a:t>「民族</a:t>
            </a:r>
            <a:r>
              <a:rPr lang="ja-JP" altLang="en-US" dirty="0"/>
              <a:t>や宗教、年齢など、他の人と異なっていること、差異が引き起こす</a:t>
            </a:r>
            <a:r>
              <a:rPr lang="ja-JP" altLang="en-US" dirty="0" smtClean="0"/>
              <a:t>諸問題</a:t>
            </a:r>
            <a:r>
              <a:rPr lang="ja-JP" altLang="en-US" dirty="0"/>
              <a:t>に関心のある皆さんを歓迎いたします</a:t>
            </a:r>
            <a:r>
              <a:rPr lang="ja-JP" altLang="en-US" dirty="0" smtClean="0"/>
              <a:t>。」</a:t>
            </a:r>
            <a:endParaRPr kumimoji="1" lang="ja-JP" altLang="en-US" dirty="0"/>
          </a:p>
        </p:txBody>
      </p:sp>
      <p:pic>
        <p:nvPicPr>
          <p:cNvPr id="5" name="コンテンツ プレースホルダー 4" descr="41XrGFAyinL._SL500_AA300_.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2169128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対馬美千子先生</a:t>
            </a:r>
            <a:endParaRPr kumimoji="1" lang="ja-JP" altLang="en-US" dirty="0"/>
          </a:p>
        </p:txBody>
      </p:sp>
      <p:sp>
        <p:nvSpPr>
          <p:cNvPr id="3" name="コンテンツ プレースホルダー 2"/>
          <p:cNvSpPr>
            <a:spLocks noGrp="1"/>
          </p:cNvSpPr>
          <p:nvPr>
            <p:ph sz="half" idx="1"/>
          </p:nvPr>
        </p:nvSpPr>
        <p:spPr/>
        <p:txBody>
          <a:bodyPr>
            <a:normAutofit fontScale="92500" lnSpcReduction="10000"/>
          </a:bodyPr>
          <a:lstStyle/>
          <a:p>
            <a:r>
              <a:rPr lang="ja-JP" altLang="en-US" dirty="0" smtClean="0"/>
              <a:t>専門・授業：</a:t>
            </a:r>
            <a:r>
              <a:rPr lang="en-US" altLang="ja-JP" dirty="0" smtClean="0"/>
              <a:t/>
            </a:r>
            <a:br>
              <a:rPr lang="en-US" altLang="ja-JP" dirty="0" smtClean="0"/>
            </a:br>
            <a:r>
              <a:rPr lang="ja-JP" altLang="en-US" dirty="0" smtClean="0"/>
              <a:t>言語</a:t>
            </a:r>
            <a:r>
              <a:rPr lang="ja-JP" altLang="en-US" dirty="0"/>
              <a:t>思想、表象文化論、文学への思想的アプローチ</a:t>
            </a:r>
          </a:p>
          <a:p>
            <a:r>
              <a:rPr lang="ja-JP" altLang="en-US" dirty="0" smtClean="0"/>
              <a:t>メッセージ　</a:t>
            </a:r>
            <a:r>
              <a:rPr lang="en-US" altLang="ja-JP" dirty="0" smtClean="0"/>
              <a:t/>
            </a:r>
            <a:br>
              <a:rPr lang="en-US" altLang="ja-JP" dirty="0" smtClean="0"/>
            </a:br>
            <a:r>
              <a:rPr lang="ja-JP" altLang="en-US" dirty="0" smtClean="0"/>
              <a:t>「</a:t>
            </a:r>
            <a:r>
              <a:rPr lang="ja-JP" altLang="en-US" dirty="0"/>
              <a:t>基礎的な作業を丁寧に行うこと、そして既存の枠にとらわれずに自分の思考を自由に発展させることを大切にしてもらいたいと思います。」</a:t>
            </a:r>
            <a:endParaRPr kumimoji="1" lang="ja-JP" altLang="en-US" dirty="0"/>
          </a:p>
        </p:txBody>
      </p:sp>
      <p:pic>
        <p:nvPicPr>
          <p:cNvPr id="5" name="コンテンツ プレースホルダー 4" descr="51S1V2P9A3L._SL500_AA300_.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29091613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川那部保明先生</a:t>
            </a:r>
            <a:endParaRPr kumimoji="1" lang="ja-JP" altLang="en-US" dirty="0"/>
          </a:p>
        </p:txBody>
      </p:sp>
      <p:sp>
        <p:nvSpPr>
          <p:cNvPr id="3" name="コンテンツ プレースホルダー 2"/>
          <p:cNvSpPr>
            <a:spLocks noGrp="1"/>
          </p:cNvSpPr>
          <p:nvPr>
            <p:ph sz="half" idx="1"/>
          </p:nvPr>
        </p:nvSpPr>
        <p:spPr/>
        <p:txBody>
          <a:bodyPr/>
          <a:lstStyle/>
          <a:p>
            <a:r>
              <a:rPr lang="ja-JP" altLang="en-US" dirty="0" smtClean="0"/>
              <a:t>研究・授業　ポエジー論</a:t>
            </a:r>
            <a:endParaRPr lang="ja-JP" altLang="en-US" dirty="0"/>
          </a:p>
          <a:p>
            <a:r>
              <a:rPr lang="ja-JP" altLang="en-US" dirty="0" smtClean="0"/>
              <a:t>メッセージ</a:t>
            </a:r>
            <a:endParaRPr lang="en-US" altLang="ja-JP" dirty="0" smtClean="0"/>
          </a:p>
          <a:p>
            <a:pPr marL="0" indent="0">
              <a:buNone/>
            </a:pPr>
            <a:r>
              <a:rPr lang="ja-JP" altLang="en-US" dirty="0" smtClean="0"/>
              <a:t>「詩作品</a:t>
            </a:r>
            <a:r>
              <a:rPr lang="ja-JP" altLang="en-US" dirty="0"/>
              <a:t>や散文作品のことばのつらなりから聞こえてくるざわめきに耳をかたむける</a:t>
            </a:r>
            <a:r>
              <a:rPr lang="ja-JP" altLang="en-US" dirty="0" smtClean="0"/>
              <a:t>。」</a:t>
            </a:r>
            <a:endParaRPr kumimoji="1" lang="ja-JP" altLang="en-US" dirty="0"/>
          </a:p>
        </p:txBody>
      </p:sp>
      <p:pic>
        <p:nvPicPr>
          <p:cNvPr id="7" name="コンテンツ プレースホルダー 6" descr="51X6BHCCHFL._SL500_AA300_.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32755618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濱田真先生</a:t>
            </a:r>
            <a:endParaRPr kumimoji="1" lang="ja-JP" altLang="en-US" dirty="0"/>
          </a:p>
        </p:txBody>
      </p:sp>
      <p:sp>
        <p:nvSpPr>
          <p:cNvPr id="3" name="コンテンツ プレースホルダー 2"/>
          <p:cNvSpPr>
            <a:spLocks noGrp="1"/>
          </p:cNvSpPr>
          <p:nvPr>
            <p:ph sz="half" idx="1"/>
          </p:nvPr>
        </p:nvSpPr>
        <p:spPr/>
        <p:txBody>
          <a:bodyPr/>
          <a:lstStyle/>
          <a:p>
            <a:r>
              <a:rPr lang="ja-JP" altLang="en-US" dirty="0" smtClean="0"/>
              <a:t>１）</a:t>
            </a:r>
            <a:r>
              <a:rPr lang="ja-JP" altLang="en-US" dirty="0"/>
              <a:t>文化記憶論、文化感性論</a:t>
            </a:r>
          </a:p>
          <a:p>
            <a:r>
              <a:rPr lang="ja-JP" altLang="en-US" dirty="0" smtClean="0"/>
              <a:t>２）</a:t>
            </a:r>
            <a:r>
              <a:rPr lang="ja-JP" altLang="en-US" dirty="0"/>
              <a:t>「自分なりの視点から問題に切り込み、考えを深めていってもらいたいと思います。」 </a:t>
            </a:r>
            <a:endParaRPr kumimoji="1" lang="ja-JP" altLang="en-US" dirty="0"/>
          </a:p>
        </p:txBody>
      </p:sp>
      <p:pic>
        <p:nvPicPr>
          <p:cNvPr id="5" name="コンテンツ プレースホルダー 4" descr="41XrGFAyinL._SL500_AA300_.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25164385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山口惠里子先生</a:t>
            </a:r>
            <a:endParaRPr kumimoji="1" lang="ja-JP" altLang="en-US" dirty="0"/>
          </a:p>
        </p:txBody>
      </p:sp>
      <p:sp>
        <p:nvSpPr>
          <p:cNvPr id="4" name="コンテンツ プレースホルダー 3"/>
          <p:cNvSpPr>
            <a:spLocks noGrp="1"/>
          </p:cNvSpPr>
          <p:nvPr>
            <p:ph sz="half" idx="1"/>
          </p:nvPr>
        </p:nvSpPr>
        <p:spPr/>
        <p:txBody>
          <a:bodyPr>
            <a:normAutofit lnSpcReduction="10000"/>
          </a:bodyPr>
          <a:lstStyle/>
          <a:p>
            <a:r>
              <a:rPr lang="ja-JP" altLang="en-US" dirty="0" smtClean="0"/>
              <a:t>１）</a:t>
            </a:r>
            <a:r>
              <a:rPr lang="ja-JP" altLang="en-US" dirty="0"/>
              <a:t>イギリス美術史、芸術人類学、身体文化論</a:t>
            </a:r>
          </a:p>
          <a:p>
            <a:r>
              <a:rPr lang="ja-JP" altLang="en-US" dirty="0" smtClean="0"/>
              <a:t>２）</a:t>
            </a:r>
            <a:r>
              <a:rPr lang="ja-JP" altLang="en-US" dirty="0"/>
              <a:t>研究の面白さ、学問の楽しさを、みなさんと共有できたら</a:t>
            </a:r>
          </a:p>
          <a:p>
            <a:r>
              <a:rPr lang="ja-JP" altLang="en-US" dirty="0"/>
              <a:t>とても嬉しいです。学問の「先端」に身を置いて、世界のありかたを、</a:t>
            </a:r>
          </a:p>
          <a:p>
            <a:r>
              <a:rPr lang="ja-JP" altLang="en-US" dirty="0"/>
              <a:t>自分の世界とともに、変えていきましょう。</a:t>
            </a:r>
            <a:endParaRPr kumimoji="1" lang="ja-JP" altLang="en-US" dirty="0"/>
          </a:p>
        </p:txBody>
      </p:sp>
      <p:pic>
        <p:nvPicPr>
          <p:cNvPr id="6" name="コンテンツ プレースホルダー 5" descr="51QV0WW4YKL._SL500_AA300_.jpg"/>
          <p:cNvPicPr>
            <a:picLocks noGrp="1" noChangeAspect="1"/>
          </p:cNvPicPr>
          <p:nvPr>
            <p:ph sz="half" idx="2"/>
          </p:nvPr>
        </p:nvPicPr>
        <p:blipFill>
          <a:blip>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37155048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廣瀬浩司</a:t>
            </a:r>
            <a:endParaRPr kumimoji="1" lang="ja-JP" altLang="en-US" dirty="0"/>
          </a:p>
        </p:txBody>
      </p:sp>
      <p:sp>
        <p:nvSpPr>
          <p:cNvPr id="3" name="コンテンツ プレースホルダー 2"/>
          <p:cNvSpPr>
            <a:spLocks noGrp="1"/>
          </p:cNvSpPr>
          <p:nvPr>
            <p:ph sz="half" idx="1"/>
          </p:nvPr>
        </p:nvSpPr>
        <p:spPr/>
        <p:txBody>
          <a:bodyPr>
            <a:normAutofit lnSpcReduction="10000"/>
          </a:bodyPr>
          <a:lstStyle/>
          <a:p>
            <a:r>
              <a:rPr kumimoji="1" lang="ja-JP" altLang="en-US" dirty="0" smtClean="0"/>
              <a:t>専門・授業：身体論（メルロ＝ポンティ）、芸術論、現象学や現代思想（フーコー、デリダ）を応用した文化論</a:t>
            </a:r>
            <a:endParaRPr kumimoji="1" lang="en-US" altLang="ja-JP" dirty="0" smtClean="0"/>
          </a:p>
          <a:p>
            <a:endParaRPr lang="en-US" altLang="ja-JP" dirty="0"/>
          </a:p>
          <a:p>
            <a:r>
              <a:rPr kumimoji="1" lang="ja-JP" altLang="en-US" dirty="0" smtClean="0"/>
              <a:t>メッセージ　「まわりに振り回されず、静かに思索していれば、きっと深いところで仲間がいます」</a:t>
            </a:r>
            <a:endParaRPr kumimoji="1" lang="ja-JP" altLang="en-US" dirty="0"/>
          </a:p>
        </p:txBody>
      </p:sp>
      <p:pic>
        <p:nvPicPr>
          <p:cNvPr id="5" name="コンテンツ プレースホルダー 4" descr="41hJnP0rpHL._SL500_AA300_.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3380398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style>
          <a:lnRef idx="1">
            <a:schemeClr val="accent2"/>
          </a:lnRef>
          <a:fillRef idx="2">
            <a:schemeClr val="accent2"/>
          </a:fillRef>
          <a:effectRef idx="1">
            <a:schemeClr val="accent2"/>
          </a:effectRef>
          <a:fontRef idx="minor">
            <a:schemeClr val="dk1"/>
          </a:fontRef>
        </p:style>
        <p:txBody>
          <a:bodyPr/>
          <a:lstStyle/>
          <a:p>
            <a:r>
              <a:rPr kumimoji="1" lang="ja-JP" altLang="en-US" dirty="0" smtClean="0"/>
              <a:t>向いている人</a:t>
            </a:r>
            <a:endParaRPr kumimoji="1" lang="ja-JP" altLang="en-US" dirty="0"/>
          </a:p>
        </p:txBody>
      </p:sp>
      <p:sp>
        <p:nvSpPr>
          <p:cNvPr id="3" name="縦書きテキスト プレースホルダー 2"/>
          <p:cNvSpPr>
            <a:spLocks noGrp="1"/>
          </p:cNvSpPr>
          <p:nvPr>
            <p:ph type="body" orient="vert" idx="1"/>
          </p:nvPr>
        </p:nvSpPr>
        <p:spPr/>
        <p:txBody>
          <a:bodyPr>
            <a:normAutofit fontScale="55000" lnSpcReduction="20000"/>
          </a:bodyPr>
          <a:lstStyle/>
          <a:p>
            <a:r>
              <a:rPr kumimoji="1" lang="ja-JP" altLang="en-US" sz="3800" dirty="0" smtClean="0">
                <a:solidFill>
                  <a:srgbClr val="FF0000"/>
                </a:solidFill>
              </a:rPr>
              <a:t>自分なりの内発的な問題</a:t>
            </a:r>
            <a:r>
              <a:rPr kumimoji="1" lang="ja-JP" altLang="en-US" sz="3800" dirty="0" smtClean="0"/>
              <a:t>を、マイペースでじっくりと静かに深めていきたい人。</a:t>
            </a:r>
            <a:endParaRPr kumimoji="1" lang="en-US" altLang="ja-JP" sz="3800" dirty="0" smtClean="0"/>
          </a:p>
          <a:p>
            <a:endParaRPr lang="en-US" altLang="ja-JP" sz="3800" dirty="0"/>
          </a:p>
          <a:p>
            <a:r>
              <a:rPr lang="ja-JP" altLang="en-US" sz="3800" dirty="0"/>
              <a:t>就職のために</a:t>
            </a:r>
            <a:r>
              <a:rPr lang="ja-JP" altLang="en-US" sz="3800" dirty="0">
                <a:solidFill>
                  <a:srgbClr val="FF0000"/>
                </a:solidFill>
              </a:rPr>
              <a:t>「</a:t>
            </a:r>
            <a:r>
              <a:rPr lang="ja-JP" altLang="en-US" sz="3800" dirty="0" smtClean="0">
                <a:solidFill>
                  <a:srgbClr val="FF0000"/>
                </a:solidFill>
              </a:rPr>
              <a:t>鍛えられて自信を持ちたい」</a:t>
            </a:r>
            <a:r>
              <a:rPr lang="ja-JP" altLang="en-US" sz="3800" dirty="0"/>
              <a:t>人</a:t>
            </a:r>
            <a:endParaRPr lang="en-US" altLang="ja-JP" sz="3800" dirty="0"/>
          </a:p>
          <a:p>
            <a:pPr marL="0" indent="0">
              <a:buNone/>
            </a:pPr>
            <a:endParaRPr kumimoji="1" lang="en-US" altLang="ja-JP" sz="3800" dirty="0" smtClean="0"/>
          </a:p>
          <a:p>
            <a:r>
              <a:rPr lang="ja-JP" altLang="en-US" sz="3800" dirty="0" smtClean="0"/>
              <a:t>現代社会を、</a:t>
            </a:r>
            <a:r>
              <a:rPr lang="ja-JP" altLang="en-US" sz="3800" dirty="0" smtClean="0">
                <a:solidFill>
                  <a:srgbClr val="FF0000"/>
                </a:solidFill>
              </a:rPr>
              <a:t>自分の身体感覚でなまなましく</a:t>
            </a:r>
            <a:r>
              <a:rPr lang="ja-JP" altLang="en-US" sz="3800" dirty="0" smtClean="0"/>
              <a:t>捉えていきたい人</a:t>
            </a:r>
            <a:endParaRPr lang="en-US" altLang="ja-JP" sz="3800" dirty="0" smtClean="0"/>
          </a:p>
          <a:p>
            <a:endParaRPr lang="en-US" altLang="ja-JP" sz="3800" dirty="0" smtClean="0"/>
          </a:p>
          <a:p>
            <a:r>
              <a:rPr lang="ja-JP" altLang="en-US" sz="3800" dirty="0" smtClean="0"/>
              <a:t>現代的な文化や社会の将来を</a:t>
            </a:r>
            <a:r>
              <a:rPr lang="ja-JP" altLang="en-US" sz="3800" dirty="0" smtClean="0">
                <a:solidFill>
                  <a:srgbClr val="FF0000"/>
                </a:solidFill>
              </a:rPr>
              <a:t>正面から</a:t>
            </a:r>
            <a:r>
              <a:rPr lang="ja-JP" altLang="en-US" sz="3800" dirty="0" smtClean="0"/>
              <a:t>考えてみたい人</a:t>
            </a:r>
            <a:endParaRPr lang="en-US" altLang="ja-JP" sz="3800" dirty="0" smtClean="0"/>
          </a:p>
          <a:p>
            <a:endParaRPr lang="en-US" altLang="ja-JP" sz="3800" dirty="0" smtClean="0"/>
          </a:p>
          <a:p>
            <a:r>
              <a:rPr lang="ja-JP" altLang="en-US" sz="3800" dirty="0" smtClean="0">
                <a:solidFill>
                  <a:srgbClr val="FF0000"/>
                </a:solidFill>
              </a:rPr>
              <a:t>学際的学問</a:t>
            </a:r>
            <a:r>
              <a:rPr lang="ja-JP" altLang="en-US" sz="3800" dirty="0" smtClean="0"/>
              <a:t>を深め、新しい学問を切り開きたい人。</a:t>
            </a:r>
            <a:endParaRPr lang="en-US" altLang="ja-JP" sz="3800" dirty="0" smtClean="0"/>
          </a:p>
          <a:p>
            <a:endParaRPr lang="en-US" altLang="ja-JP" dirty="0" smtClean="0"/>
          </a:p>
          <a:p>
            <a:endParaRPr lang="en-US" altLang="ja-JP" dirty="0" smtClean="0"/>
          </a:p>
          <a:p>
            <a:pPr marL="0" indent="0">
              <a:buNone/>
            </a:pPr>
            <a:endParaRPr kumimoji="1" lang="en-US" altLang="ja-JP" dirty="0"/>
          </a:p>
          <a:p>
            <a:pPr marL="0" indent="0">
              <a:buNone/>
            </a:pPr>
            <a:r>
              <a:rPr kumimoji="1" lang="ja-JP" altLang="en-US" dirty="0" smtClean="0"/>
              <a:t>　</a:t>
            </a:r>
            <a:endParaRPr kumimoji="1" lang="ja-JP" altLang="en-US" dirty="0"/>
          </a:p>
        </p:txBody>
      </p:sp>
    </p:spTree>
    <p:extLst>
      <p:ext uri="{BB962C8B-B14F-4D97-AF65-F5344CB8AC3E}">
        <p14:creationId xmlns:p14="http://schemas.microsoft.com/office/powerpoint/2010/main" val="1202625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style>
          <a:lnRef idx="3">
            <a:schemeClr val="lt1"/>
          </a:lnRef>
          <a:fillRef idx="1">
            <a:schemeClr val="accent3"/>
          </a:fillRef>
          <a:effectRef idx="1">
            <a:schemeClr val="accent3"/>
          </a:effectRef>
          <a:fontRef idx="minor">
            <a:schemeClr val="lt1"/>
          </a:fontRef>
        </p:style>
        <p:txBody>
          <a:bodyPr/>
          <a:lstStyle/>
          <a:p>
            <a:r>
              <a:rPr kumimoji="1" lang="ja-JP" altLang="en-US" dirty="0" smtClean="0"/>
              <a:t>事前質問への回答</a:t>
            </a:r>
            <a:endParaRPr kumimoji="1" lang="ja-JP" altLang="en-US" dirty="0"/>
          </a:p>
        </p:txBody>
      </p:sp>
      <p:sp>
        <p:nvSpPr>
          <p:cNvPr id="3" name="縦書きテキスト プレースホルダー 2"/>
          <p:cNvSpPr>
            <a:spLocks noGrp="1"/>
          </p:cNvSpPr>
          <p:nvPr>
            <p:ph type="body" orient="vert"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kumimoji="1" lang="ja-JP" altLang="en-US" dirty="0" smtClean="0"/>
              <a:t>情報文化との関係</a:t>
            </a:r>
            <a:r>
              <a:rPr kumimoji="1" lang="en-US" altLang="ja-JP" dirty="0" smtClean="0"/>
              <a:t>↓</a:t>
            </a:r>
          </a:p>
          <a:p>
            <a:pPr marL="0" indent="0">
              <a:buNone/>
            </a:pPr>
            <a:r>
              <a:rPr kumimoji="1" lang="ja-JP" altLang="en-US" dirty="0" smtClean="0">
                <a:solidFill>
                  <a:srgbClr val="FF0000"/>
                </a:solidFill>
              </a:rPr>
              <a:t>情報文化とは同領域なので、相互乗り入れ可能</a:t>
            </a:r>
            <a:endParaRPr kumimoji="1" lang="en-US" altLang="ja-JP" dirty="0" smtClean="0">
              <a:solidFill>
                <a:srgbClr val="FF0000"/>
              </a:solidFill>
            </a:endParaRPr>
          </a:p>
          <a:p>
            <a:endParaRPr kumimoji="1" lang="ja-JP" altLang="en-US" dirty="0" smtClean="0"/>
          </a:p>
          <a:p>
            <a:r>
              <a:rPr kumimoji="1" lang="ja-JP" altLang="en-US" dirty="0" smtClean="0"/>
              <a:t>先端文化学と日本文学（俳句）。</a:t>
            </a:r>
            <a:endParaRPr kumimoji="1" lang="en-US" altLang="ja-JP" dirty="0" smtClean="0"/>
          </a:p>
          <a:p>
            <a:pPr marL="0" indent="0">
              <a:buNone/>
            </a:pPr>
            <a:r>
              <a:rPr lang="ja-JP" altLang="en-US" dirty="0" smtClean="0">
                <a:solidFill>
                  <a:srgbClr val="FF0000"/>
                </a:solidFill>
              </a:rPr>
              <a:t>　方法論による。（対馬先生がレトリック論のご専門）</a:t>
            </a:r>
            <a:endParaRPr lang="en-US" altLang="ja-JP" dirty="0" smtClean="0">
              <a:solidFill>
                <a:srgbClr val="FF0000"/>
              </a:solidFill>
            </a:endParaRPr>
          </a:p>
          <a:p>
            <a:pPr marL="0" indent="0">
              <a:buNone/>
            </a:pPr>
            <a:endParaRPr kumimoji="1" lang="en-US" altLang="ja-JP" dirty="0" smtClean="0"/>
          </a:p>
          <a:p>
            <a:r>
              <a:rPr kumimoji="1" lang="ja-JP" altLang="en-US" dirty="0" smtClean="0"/>
              <a:t>就職先。</a:t>
            </a:r>
            <a:r>
              <a:rPr kumimoji="1" lang="en-US" altLang="ja-JP" dirty="0" smtClean="0">
                <a:solidFill>
                  <a:srgbClr val="FF0000"/>
                </a:solidFill>
              </a:rPr>
              <a:t>NHK</a:t>
            </a:r>
            <a:r>
              <a:rPr kumimoji="1" lang="ja-JP" altLang="en-US" dirty="0" smtClean="0">
                <a:solidFill>
                  <a:srgbClr val="FF0000"/>
                </a:solidFill>
              </a:rPr>
              <a:t>、</a:t>
            </a:r>
            <a:r>
              <a:rPr lang="ja-JP" altLang="en-US" dirty="0" smtClean="0">
                <a:solidFill>
                  <a:srgbClr val="FF0000"/>
                </a:solidFill>
              </a:rPr>
              <a:t>民放テレビ局、</a:t>
            </a:r>
            <a:r>
              <a:rPr kumimoji="1" lang="ja-JP" altLang="en-US" dirty="0" smtClean="0">
                <a:solidFill>
                  <a:srgbClr val="FF0000"/>
                </a:solidFill>
              </a:rPr>
              <a:t>出版、地方公務員、教員、デザイン関係、毎日新聞社、シュウウエムラ、</a:t>
            </a:r>
            <a:r>
              <a:rPr kumimoji="1" lang="ja-JP" altLang="en-US" dirty="0" smtClean="0">
                <a:solidFill>
                  <a:srgbClr val="3366FF"/>
                </a:solidFill>
              </a:rPr>
              <a:t>エイズ治療の病院創立</a:t>
            </a:r>
            <a:r>
              <a:rPr kumimoji="1" lang="ja-JP" altLang="en-US" dirty="0" smtClean="0">
                <a:solidFill>
                  <a:srgbClr val="FF0000"/>
                </a:solidFill>
              </a:rPr>
              <a:t>、などなど。</a:t>
            </a:r>
            <a:endParaRPr kumimoji="1" lang="en-US" altLang="ja-JP" dirty="0" smtClean="0">
              <a:solidFill>
                <a:srgbClr val="FF0000"/>
              </a:solidFill>
            </a:endParaRPr>
          </a:p>
        </p:txBody>
      </p:sp>
    </p:spTree>
    <p:extLst>
      <p:ext uri="{BB962C8B-B14F-4D97-AF65-F5344CB8AC3E}">
        <p14:creationId xmlns:p14="http://schemas.microsoft.com/office/powerpoint/2010/main" val="19408875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style>
          <a:lnRef idx="3">
            <a:schemeClr val="lt1"/>
          </a:lnRef>
          <a:fillRef idx="1">
            <a:schemeClr val="accent5"/>
          </a:fillRef>
          <a:effectRef idx="1">
            <a:schemeClr val="accent5"/>
          </a:effectRef>
          <a:fontRef idx="minor">
            <a:schemeClr val="lt1"/>
          </a:fontRef>
        </p:style>
        <p:txBody>
          <a:bodyPr/>
          <a:lstStyle/>
          <a:p>
            <a:r>
              <a:rPr kumimoji="1" lang="ja-JP" altLang="en-US" dirty="0" smtClean="0"/>
              <a:t>文化科学領域</a:t>
            </a:r>
            <a:r>
              <a:rPr kumimoji="1" lang="en-US" altLang="ja-JP" dirty="0" smtClean="0"/>
              <a:t>	</a:t>
            </a:r>
            <a:endParaRPr kumimoji="1" lang="ja-JP" altLang="en-US" dirty="0"/>
          </a:p>
        </p:txBody>
      </p:sp>
      <p:sp>
        <p:nvSpPr>
          <p:cNvPr id="3" name="サブタイトル 2"/>
          <p:cNvSpPr>
            <a:spLocks noGrp="1"/>
          </p:cNvSpPr>
          <p:nvPr>
            <p:ph type="subTitle" idx="1"/>
          </p:nvPr>
        </p:nvSpPr>
        <p:spPr/>
        <p:style>
          <a:lnRef idx="2">
            <a:schemeClr val="accent5"/>
          </a:lnRef>
          <a:fillRef idx="1">
            <a:schemeClr val="lt1"/>
          </a:fillRef>
          <a:effectRef idx="0">
            <a:schemeClr val="accent5"/>
          </a:effectRef>
          <a:fontRef idx="minor">
            <a:schemeClr val="dk1"/>
          </a:fontRef>
        </p:style>
        <p:txBody>
          <a:bodyPr anchor="ctr"/>
          <a:lstStyle/>
          <a:p>
            <a:r>
              <a:rPr kumimoji="1" lang="ja-JP" altLang="en-US" dirty="0" smtClean="0"/>
              <a:t>情報文化コース</a:t>
            </a:r>
            <a:endParaRPr kumimoji="1" lang="ja-JP" altLang="en-US" dirty="0"/>
          </a:p>
        </p:txBody>
      </p:sp>
    </p:spTree>
    <p:extLst>
      <p:ext uri="{BB962C8B-B14F-4D97-AF65-F5344CB8AC3E}">
        <p14:creationId xmlns:p14="http://schemas.microsoft.com/office/powerpoint/2010/main" val="20998675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kumimoji="1" lang="ja-JP" altLang="en-US" dirty="0" smtClean="0"/>
              <a:t>コンセプト</a:t>
            </a:r>
            <a:endParaRPr kumimoji="1" lang="ja-JP" altLang="en-US" dirty="0"/>
          </a:p>
        </p:txBody>
      </p:sp>
      <p:sp>
        <p:nvSpPr>
          <p:cNvPr id="3" name="縦書きテキスト プレースホルダー 2"/>
          <p:cNvSpPr>
            <a:spLocks noGrp="1"/>
          </p:cNvSpPr>
          <p:nvPr>
            <p:ph type="body" orient="vert" idx="1"/>
          </p:nvPr>
        </p:nvSpPr>
        <p:spPr/>
        <p:txBody>
          <a:bodyPr>
            <a:normAutofit/>
          </a:bodyPr>
          <a:lstStyle/>
          <a:p>
            <a:r>
              <a:rPr lang="ja-JP" altLang="ja-JP" sz="4000" dirty="0"/>
              <a:t>情報文化学コースでは、メディアや情報文化全般の</a:t>
            </a:r>
            <a:r>
              <a:rPr lang="ja-JP" altLang="ja-JP" sz="4000" dirty="0">
                <a:solidFill>
                  <a:srgbClr val="3366FF"/>
                </a:solidFill>
              </a:rPr>
              <a:t>理論と実践</a:t>
            </a:r>
            <a:r>
              <a:rPr lang="ja-JP" altLang="ja-JP" sz="4000" dirty="0"/>
              <a:t>の学習ができることが最大の特色である</a:t>
            </a:r>
            <a:r>
              <a:rPr lang="ja-JP" altLang="ja-JP" sz="4000" dirty="0" smtClean="0"/>
              <a:t>。</a:t>
            </a:r>
            <a:endParaRPr kumimoji="1" lang="ja-JP" altLang="en-US" sz="4000" dirty="0"/>
          </a:p>
        </p:txBody>
      </p:sp>
    </p:spTree>
    <p:extLst>
      <p:ext uri="{BB962C8B-B14F-4D97-AF65-F5344CB8AC3E}">
        <p14:creationId xmlns:p14="http://schemas.microsoft.com/office/powerpoint/2010/main" val="25159634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style>
          <a:lnRef idx="2">
            <a:schemeClr val="accent6">
              <a:shade val="50000"/>
            </a:schemeClr>
          </a:lnRef>
          <a:fillRef idx="1">
            <a:schemeClr val="accent6"/>
          </a:fillRef>
          <a:effectRef idx="0">
            <a:schemeClr val="accent6"/>
          </a:effectRef>
          <a:fontRef idx="minor">
            <a:schemeClr val="lt1"/>
          </a:fontRef>
        </p:style>
        <p:txBody>
          <a:bodyPr/>
          <a:lstStyle/>
          <a:p>
            <a:r>
              <a:rPr kumimoji="1" lang="ja-JP" altLang="en-US" dirty="0" smtClean="0"/>
              <a:t>先端文化学とは</a:t>
            </a:r>
            <a:r>
              <a:rPr kumimoji="1" lang="en-US" altLang="ja-JP" dirty="0" smtClean="0"/>
              <a:t/>
            </a:r>
            <a:br>
              <a:rPr kumimoji="1" lang="en-US" altLang="ja-JP" dirty="0" smtClean="0"/>
            </a:br>
            <a:r>
              <a:rPr lang="ja-JP" altLang="en-US" dirty="0" smtClean="0">
                <a:solidFill>
                  <a:srgbClr val="FF0000"/>
                </a:solidFill>
              </a:rPr>
              <a:t>学際から一歩先へ！</a:t>
            </a:r>
            <a:endParaRPr kumimoji="1" lang="ja-JP" altLang="en-US" dirty="0">
              <a:solidFill>
                <a:srgbClr val="FF0000"/>
              </a:solidFill>
            </a:endParaRPr>
          </a:p>
        </p:txBody>
      </p:sp>
      <p:sp>
        <p:nvSpPr>
          <p:cNvPr id="3" name="縦書きテキスト プレースホルダー 2"/>
          <p:cNvSpPr>
            <a:spLocks noGrp="1"/>
          </p:cNvSpPr>
          <p:nvPr>
            <p:ph type="body" orient="vert" idx="1"/>
          </p:nvPr>
        </p:nvSpPr>
        <p:spPr/>
        <p:txBody>
          <a:bodyPr>
            <a:normAutofit fontScale="92500" lnSpcReduction="10000"/>
          </a:bodyPr>
          <a:lstStyle/>
          <a:p>
            <a:pPr marL="571500" indent="-571500">
              <a:buFont typeface="+mj-ea"/>
              <a:buAutoNum type="ea1JpnChsDbPeriod"/>
            </a:pPr>
            <a:r>
              <a:rPr lang="ja-JP" altLang="en-US" dirty="0" smtClean="0">
                <a:solidFill>
                  <a:srgbClr val="FF0000"/>
                </a:solidFill>
              </a:rPr>
              <a:t>＜</a:t>
            </a:r>
            <a:r>
              <a:rPr kumimoji="1" lang="ja-JP" altLang="en-US" dirty="0" smtClean="0">
                <a:solidFill>
                  <a:srgbClr val="FF0000"/>
                </a:solidFill>
              </a:rPr>
              <a:t>専門＞としての学際研究</a:t>
            </a:r>
            <a:r>
              <a:rPr kumimoji="1" lang="ja-JP" altLang="en-US" dirty="0" smtClean="0"/>
              <a:t>の</a:t>
            </a:r>
            <a:r>
              <a:rPr lang="ja-JP" altLang="en-US" dirty="0" smtClean="0"/>
              <a:t>プロフェッショナル</a:t>
            </a:r>
            <a:endParaRPr lang="en-US" altLang="ja-JP" dirty="0" smtClean="0"/>
          </a:p>
          <a:p>
            <a:pPr marL="0" indent="0">
              <a:buNone/>
            </a:pPr>
            <a:r>
              <a:rPr lang="en-US" altLang="ja-JP" dirty="0" smtClean="0"/>
              <a:t>(</a:t>
            </a:r>
            <a:r>
              <a:rPr lang="ja-JP" altLang="en-US" dirty="0" smtClean="0"/>
              <a:t>学際はたんなる組み合わせではない）</a:t>
            </a:r>
            <a:endParaRPr lang="en-US" altLang="ja-JP" dirty="0" smtClean="0"/>
          </a:p>
          <a:p>
            <a:pPr marL="0" indent="0">
              <a:buNone/>
            </a:pPr>
            <a:r>
              <a:rPr lang="ja-JP" altLang="en-US" dirty="0" smtClean="0"/>
              <a:t>（＝３年生以上は「比較・現代文化分野」として長年の実績）</a:t>
            </a:r>
            <a:endParaRPr lang="en-US" altLang="ja-JP" dirty="0"/>
          </a:p>
          <a:p>
            <a:pPr marL="0" indent="0">
              <a:buNone/>
            </a:pPr>
            <a:r>
              <a:rPr lang="ja-JP" altLang="en-US" dirty="0" smtClean="0">
                <a:solidFill>
                  <a:srgbClr val="FF0000"/>
                </a:solidFill>
              </a:rPr>
              <a:t>二</a:t>
            </a:r>
            <a:r>
              <a:rPr lang="ja-JP" altLang="en-US" dirty="0" smtClean="0"/>
              <a:t>　「＜アクチュアルな問い＞から</a:t>
            </a:r>
            <a:endParaRPr lang="en-US" altLang="ja-JP" dirty="0" smtClean="0"/>
          </a:p>
          <a:p>
            <a:pPr marL="0" indent="0">
              <a:buNone/>
            </a:pPr>
            <a:r>
              <a:rPr lang="ja-JP" altLang="en-US" dirty="0" smtClean="0"/>
              <a:t>＜</a:t>
            </a:r>
            <a:r>
              <a:rPr lang="ja-JP" altLang="en-US" dirty="0" smtClean="0">
                <a:solidFill>
                  <a:srgbClr val="FF0000"/>
                </a:solidFill>
              </a:rPr>
              <a:t>現代文化</a:t>
            </a:r>
            <a:r>
              <a:rPr lang="ja-JP" altLang="en-US" dirty="0" smtClean="0"/>
              <a:t>研究＞へと旅立つ</a:t>
            </a:r>
            <a:endParaRPr lang="en-US" altLang="ja-JP" dirty="0" smtClean="0"/>
          </a:p>
          <a:p>
            <a:pPr marL="0" indent="0">
              <a:buNone/>
            </a:pPr>
            <a:endParaRPr lang="en-US" altLang="ja-JP" dirty="0" smtClean="0"/>
          </a:p>
          <a:p>
            <a:pPr marL="0" indent="0">
              <a:buNone/>
            </a:pPr>
            <a:r>
              <a:rPr lang="ja-JP" altLang="en-US" dirty="0" smtClean="0">
                <a:solidFill>
                  <a:srgbClr val="FF0000"/>
                </a:solidFill>
              </a:rPr>
              <a:t>三</a:t>
            </a:r>
            <a:r>
              <a:rPr lang="ja-JP" altLang="en-US" dirty="0" smtClean="0"/>
              <a:t>　今から、そして</a:t>
            </a:r>
            <a:r>
              <a:rPr lang="ja-JP" altLang="en-US" dirty="0" smtClean="0">
                <a:solidFill>
                  <a:srgbClr val="FF0000"/>
                </a:solidFill>
              </a:rPr>
              <a:t>＜これから＞役立つ学問</a:t>
            </a:r>
            <a:r>
              <a:rPr lang="ja-JP" altLang="en-US" dirty="0" smtClean="0"/>
              <a:t>を、教師と学生で一緒に模索していく場。</a:t>
            </a:r>
            <a:endParaRPr kumimoji="1" lang="en-US" altLang="ja-JP" dirty="0" smtClean="0"/>
          </a:p>
        </p:txBody>
      </p:sp>
    </p:spTree>
    <p:extLst>
      <p:ext uri="{BB962C8B-B14F-4D97-AF65-F5344CB8AC3E}">
        <p14:creationId xmlns:p14="http://schemas.microsoft.com/office/powerpoint/2010/main" val="137119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noAutofit/>
          </a:bodyPr>
          <a:lstStyle/>
          <a:p>
            <a:pPr algn="dist">
              <a:lnSpc>
                <a:spcPct val="110000"/>
              </a:lnSpc>
            </a:pPr>
            <a:r>
              <a:rPr lang="ja-JP" altLang="ja-JP" dirty="0"/>
              <a:t>情報文化学コースは、</a:t>
            </a:r>
            <a:r>
              <a:rPr lang="ja-JP" altLang="ja-JP" dirty="0">
                <a:solidFill>
                  <a:srgbClr val="FF0000"/>
                </a:solidFill>
              </a:rPr>
              <a:t>メディア論、情報社会論、情報社会病理論、マスメディア論、メディア文化論や社会心理学、ネットワーク社会論、コミュニケーション論</a:t>
            </a:r>
            <a:r>
              <a:rPr lang="ja-JP" altLang="ja-JP" dirty="0"/>
              <a:t>のエキスパートと、日本有数の新聞社で海外特派員も務めた一流ジャーナリストが授業担当者である。</a:t>
            </a:r>
            <a:endParaRPr kumimoji="1" lang="ja-JP" altLang="en-US" dirty="0"/>
          </a:p>
        </p:txBody>
      </p:sp>
    </p:spTree>
    <p:extLst>
      <p:ext uri="{BB962C8B-B14F-4D97-AF65-F5344CB8AC3E}">
        <p14:creationId xmlns:p14="http://schemas.microsoft.com/office/powerpoint/2010/main" val="36598972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normAutofit/>
          </a:bodyPr>
          <a:lstStyle/>
          <a:p>
            <a:r>
              <a:rPr lang="ja-JP" altLang="ja-JP" sz="4000" dirty="0">
                <a:solidFill>
                  <a:srgbClr val="3366FF"/>
                </a:solidFill>
              </a:rPr>
              <a:t>理論</a:t>
            </a:r>
            <a:r>
              <a:rPr lang="ja-JP" altLang="ja-JP" sz="4000" dirty="0"/>
              <a:t>では、メディア論、情報社会論、コミュニケーション論、ジャーナリズム論を勉強し</a:t>
            </a:r>
            <a:r>
              <a:rPr lang="ja-JP" altLang="ja-JP" sz="4000" dirty="0" smtClean="0"/>
              <a:t>、</a:t>
            </a:r>
            <a:endParaRPr lang="en-US" altLang="ja-JP" sz="4000" dirty="0" smtClean="0"/>
          </a:p>
          <a:p>
            <a:r>
              <a:rPr lang="ja-JP" altLang="ja-JP" sz="4000" dirty="0" smtClean="0">
                <a:solidFill>
                  <a:srgbClr val="3366FF"/>
                </a:solidFill>
              </a:rPr>
              <a:t>実践</a:t>
            </a:r>
            <a:r>
              <a:rPr lang="ja-JP" altLang="ja-JP" sz="4000" dirty="0"/>
              <a:t>では、実証研究方法の勉強とともに、メディア制作、ニュース編集、インターネットの活用なども学習する。 </a:t>
            </a:r>
            <a:endParaRPr kumimoji="1" lang="ja-JP" altLang="en-US" sz="4000" dirty="0"/>
          </a:p>
        </p:txBody>
      </p:sp>
    </p:spTree>
    <p:extLst>
      <p:ext uri="{BB962C8B-B14F-4D97-AF65-F5344CB8AC3E}">
        <p14:creationId xmlns:p14="http://schemas.microsoft.com/office/powerpoint/2010/main" val="1584756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kumimoji="1" lang="ja-JP" altLang="en-US" dirty="0" smtClean="0"/>
              <a:t>質問への回答</a:t>
            </a:r>
            <a:endParaRPr kumimoji="1" lang="ja-JP" altLang="en-US" dirty="0"/>
          </a:p>
        </p:txBody>
      </p:sp>
      <p:sp>
        <p:nvSpPr>
          <p:cNvPr id="3" name="縦書きテキスト プレースホルダー 2"/>
          <p:cNvSpPr>
            <a:spLocks noGrp="1"/>
          </p:cNvSpPr>
          <p:nvPr>
            <p:ph type="body" orient="vert" idx="1"/>
          </p:nvPr>
        </p:nvSpPr>
        <p:spPr/>
        <p:txBody>
          <a:bodyPr/>
          <a:lstStyle/>
          <a:p>
            <a:r>
              <a:rPr lang="ja-JP" altLang="ja-JP" dirty="0"/>
              <a:t>比較宗教と情報文化学（どちらのコースにすればよいか分からず、迷っている</a:t>
            </a:r>
            <a:r>
              <a:rPr lang="ja-JP" altLang="ja-JP" dirty="0" smtClean="0"/>
              <a:t>）</a:t>
            </a:r>
            <a:endParaRPr lang="en-US" altLang="ja-JP" dirty="0" smtClean="0"/>
          </a:p>
          <a:p>
            <a:endParaRPr lang="en-US" altLang="ja-JP" dirty="0"/>
          </a:p>
          <a:p>
            <a:r>
              <a:rPr lang="ja-JP" altLang="ja-JP" dirty="0">
                <a:solidFill>
                  <a:srgbClr val="FF0000"/>
                </a:solidFill>
              </a:rPr>
              <a:t>これはどちらも学問分野が異なるコースですので、一番興味のあるテーマや勉強ができそうなコースに進めばよいと思います。</a:t>
            </a:r>
          </a:p>
          <a:p>
            <a:endParaRPr lang="ja-JP" altLang="ja-JP" dirty="0"/>
          </a:p>
          <a:p>
            <a:endParaRPr kumimoji="1" lang="ja-JP" altLang="en-US" dirty="0"/>
          </a:p>
        </p:txBody>
      </p:sp>
    </p:spTree>
    <p:extLst>
      <p:ext uri="{BB962C8B-B14F-4D97-AF65-F5344CB8AC3E}">
        <p14:creationId xmlns:p14="http://schemas.microsoft.com/office/powerpoint/2010/main" val="6709123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lang="ja-JP" altLang="ja-JP" dirty="0"/>
              <a:t>現代思想と情報文化学（現在の段階で興味がばらついていて、上記以外にも迷っているコースがある。領域を絞って行くために、今から何をしていくべきか）</a:t>
            </a:r>
          </a:p>
          <a:p>
            <a:r>
              <a:rPr lang="ja-JP" altLang="ja-JP" dirty="0">
                <a:solidFill>
                  <a:srgbClr val="FF0000"/>
                </a:solidFill>
              </a:rPr>
              <a:t>興味をもっている分野の本を探して読むと良いのではないかと思います。情報文化学の本は、大学図書館の分類コードの</a:t>
            </a:r>
            <a:r>
              <a:rPr lang="en-US" altLang="ja-JP" dirty="0">
                <a:solidFill>
                  <a:srgbClr val="FF0000"/>
                </a:solidFill>
              </a:rPr>
              <a:t>361.5</a:t>
            </a:r>
            <a:r>
              <a:rPr lang="ja-JP" altLang="ja-JP" dirty="0">
                <a:solidFill>
                  <a:srgbClr val="FF0000"/>
                </a:solidFill>
              </a:rPr>
              <a:t>のあたりにいろいろ本があります。</a:t>
            </a:r>
          </a:p>
          <a:p>
            <a:endParaRPr kumimoji="1" lang="ja-JP" altLang="en-US" dirty="0"/>
          </a:p>
        </p:txBody>
      </p:sp>
    </p:spTree>
    <p:extLst>
      <p:ext uri="{BB962C8B-B14F-4D97-AF65-F5344CB8AC3E}">
        <p14:creationId xmlns:p14="http://schemas.microsoft.com/office/powerpoint/2010/main" val="24509272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lang="ja-JP" altLang="ja-JP" dirty="0"/>
              <a:t>文化創造論と情報文化学とテクスト文化学（春学期水曜</a:t>
            </a:r>
            <a:r>
              <a:rPr lang="en-US" altLang="ja-JP" dirty="0"/>
              <a:t>2</a:t>
            </a:r>
            <a:r>
              <a:rPr lang="ja-JP" altLang="ja-JP" dirty="0"/>
              <a:t>限で表現文化領域入門演習</a:t>
            </a:r>
            <a:r>
              <a:rPr lang="en-US" altLang="ja-JP" dirty="0"/>
              <a:t>II</a:t>
            </a:r>
            <a:r>
              <a:rPr lang="ja-JP" altLang="ja-JP" dirty="0"/>
              <a:t>と文化科学領域入門演習</a:t>
            </a:r>
            <a:r>
              <a:rPr lang="en-US" altLang="ja-JP" dirty="0"/>
              <a:t>II</a:t>
            </a:r>
            <a:r>
              <a:rPr lang="ja-JP" altLang="ja-JP" dirty="0" smtClean="0"/>
              <a:t>がかぶ</a:t>
            </a:r>
            <a:r>
              <a:rPr lang="ja-JP" altLang="en-US" dirty="0" smtClean="0"/>
              <a:t>って困っている。</a:t>
            </a:r>
            <a:endParaRPr kumimoji="1" lang="ja-JP" altLang="en-US" dirty="0"/>
          </a:p>
        </p:txBody>
      </p:sp>
    </p:spTree>
    <p:extLst>
      <p:ext uri="{BB962C8B-B14F-4D97-AF65-F5344CB8AC3E}">
        <p14:creationId xmlns:p14="http://schemas.microsoft.com/office/powerpoint/2010/main" val="35944331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r>
              <a:rPr lang="ja-JP" altLang="ja-JP" dirty="0">
                <a:solidFill>
                  <a:srgbClr val="FF0000"/>
                </a:solidFill>
              </a:rPr>
              <a:t>文化科学領域入門演習</a:t>
            </a:r>
            <a:r>
              <a:rPr lang="en-US" altLang="ja-JP" dirty="0">
                <a:solidFill>
                  <a:srgbClr val="FF0000"/>
                </a:solidFill>
              </a:rPr>
              <a:t>II</a:t>
            </a:r>
            <a:r>
              <a:rPr lang="ja-JP" altLang="ja-JP" dirty="0">
                <a:solidFill>
                  <a:srgbClr val="FF0000"/>
                </a:solidFill>
              </a:rPr>
              <a:t>を受講して後悔しているのであれば気の毒ですが、授業の時間帯が重なってしまうのは、比較文化学類カリキュラムガイダンス委員会の方針に従ってやったため、このようになりました</a:t>
            </a:r>
            <a:r>
              <a:rPr lang="ja-JP" altLang="ja-JP" dirty="0" smtClean="0">
                <a:solidFill>
                  <a:srgbClr val="FF0000"/>
                </a:solidFill>
              </a:rPr>
              <a:t>。</a:t>
            </a:r>
            <a:endParaRPr lang="ja-JP" altLang="ja-JP" dirty="0">
              <a:solidFill>
                <a:srgbClr val="FF0000"/>
              </a:solidFill>
            </a:endParaRPr>
          </a:p>
        </p:txBody>
      </p:sp>
    </p:spTree>
    <p:extLst>
      <p:ext uri="{BB962C8B-B14F-4D97-AF65-F5344CB8AC3E}">
        <p14:creationId xmlns:p14="http://schemas.microsoft.com/office/powerpoint/2010/main" val="4924540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r>
              <a:rPr lang="ja-JP" altLang="ja-JP" dirty="0">
                <a:solidFill>
                  <a:srgbClr val="FF0000"/>
                </a:solidFill>
              </a:rPr>
              <a:t>情報文化学コースの担当者は少ないため、次年度も文化科学領域入門演習</a:t>
            </a:r>
            <a:r>
              <a:rPr lang="en-US" altLang="ja-JP" dirty="0">
                <a:solidFill>
                  <a:srgbClr val="FF0000"/>
                </a:solidFill>
              </a:rPr>
              <a:t>II</a:t>
            </a:r>
            <a:r>
              <a:rPr lang="ja-JP" altLang="ja-JP" dirty="0">
                <a:solidFill>
                  <a:srgbClr val="FF0000"/>
                </a:solidFill>
              </a:rPr>
              <a:t>の水曜</a:t>
            </a:r>
            <a:r>
              <a:rPr lang="en-US" altLang="ja-JP" dirty="0">
                <a:solidFill>
                  <a:srgbClr val="FF0000"/>
                </a:solidFill>
              </a:rPr>
              <a:t>2</a:t>
            </a:r>
            <a:r>
              <a:rPr lang="ja-JP" altLang="ja-JP" dirty="0">
                <a:solidFill>
                  <a:srgbClr val="FF0000"/>
                </a:solidFill>
              </a:rPr>
              <a:t>限の開催は変わらないと思います。文化創造論コースに進みたい場合は、表現文化領域入門演習</a:t>
            </a:r>
            <a:r>
              <a:rPr lang="en-US" altLang="ja-JP" dirty="0">
                <a:solidFill>
                  <a:srgbClr val="FF0000"/>
                </a:solidFill>
              </a:rPr>
              <a:t>II</a:t>
            </a:r>
            <a:r>
              <a:rPr lang="ja-JP" altLang="ja-JP" dirty="0">
                <a:solidFill>
                  <a:srgbClr val="FF0000"/>
                </a:solidFill>
              </a:rPr>
              <a:t>の担当教員と面会し、相談することをおすすめします。また、２年時に表現文化領域入門演習</a:t>
            </a:r>
            <a:r>
              <a:rPr lang="en-US" altLang="ja-JP" dirty="0">
                <a:solidFill>
                  <a:srgbClr val="FF0000"/>
                </a:solidFill>
              </a:rPr>
              <a:t>II</a:t>
            </a:r>
            <a:r>
              <a:rPr lang="ja-JP" altLang="ja-JP" dirty="0">
                <a:solidFill>
                  <a:srgbClr val="FF0000"/>
                </a:solidFill>
              </a:rPr>
              <a:t>を受講すれば良いのではないかと思います。</a:t>
            </a:r>
          </a:p>
          <a:p>
            <a:endParaRPr kumimoji="1" lang="ja-JP" altLang="en-US" dirty="0"/>
          </a:p>
        </p:txBody>
      </p:sp>
    </p:spTree>
    <p:extLst>
      <p:ext uri="{BB962C8B-B14F-4D97-AF65-F5344CB8AC3E}">
        <p14:creationId xmlns:p14="http://schemas.microsoft.com/office/powerpoint/2010/main" val="4924540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style>
          <a:lnRef idx="2">
            <a:schemeClr val="accent3">
              <a:shade val="50000"/>
            </a:schemeClr>
          </a:lnRef>
          <a:fillRef idx="1">
            <a:schemeClr val="accent3"/>
          </a:fillRef>
          <a:effectRef idx="0">
            <a:schemeClr val="accent3"/>
          </a:effectRef>
          <a:fontRef idx="minor">
            <a:schemeClr val="lt1"/>
          </a:fontRef>
        </p:style>
        <p:txBody>
          <a:bodyPr/>
          <a:lstStyle/>
          <a:p>
            <a:r>
              <a:rPr kumimoji="1" lang="ja-JP" altLang="en-US" dirty="0" smtClean="0"/>
              <a:t>モットー</a:t>
            </a:r>
            <a:endParaRPr kumimoji="1" lang="ja-JP" altLang="en-US" dirty="0"/>
          </a:p>
        </p:txBody>
      </p:sp>
      <p:sp>
        <p:nvSpPr>
          <p:cNvPr id="3" name="縦書きテキスト プレースホルダー 2"/>
          <p:cNvSpPr>
            <a:spLocks noGrp="1"/>
          </p:cNvSpPr>
          <p:nvPr>
            <p:ph type="body" orient="vert" idx="1"/>
          </p:nvPr>
        </p:nvSpPr>
        <p:spPr>
          <a:xfrm>
            <a:off x="457200" y="210717"/>
            <a:ext cx="6019800" cy="5851525"/>
          </a:xfrm>
        </p:spPr>
        <p:txBody>
          <a:bodyPr>
            <a:normAutofit fontScale="92500"/>
          </a:bodyPr>
          <a:lstStyle/>
          <a:p>
            <a:pPr marL="571500" indent="-571500">
              <a:buFont typeface="+mj-ea"/>
              <a:buAutoNum type="ea1JpnChsDbPeriod"/>
            </a:pPr>
            <a:r>
              <a:rPr lang="ja-JP" altLang="en-US" dirty="0" smtClean="0"/>
              <a:t>学生の</a:t>
            </a:r>
            <a:r>
              <a:rPr lang="ja-JP" altLang="en-US" dirty="0" smtClean="0">
                <a:solidFill>
                  <a:srgbClr val="FF0000"/>
                </a:solidFill>
              </a:rPr>
              <a:t>「内発的」な問い</a:t>
            </a:r>
            <a:r>
              <a:rPr lang="ja-JP" altLang="en-US" dirty="0" smtClean="0"/>
              <a:t>を、教員と一緒に学問の言葉へ！</a:t>
            </a:r>
            <a:r>
              <a:rPr lang="en-US" altLang="ja-JP" dirty="0" smtClean="0"/>
              <a:t/>
            </a:r>
            <a:br>
              <a:rPr lang="en-US" altLang="ja-JP" dirty="0" smtClean="0"/>
            </a:br>
            <a:endParaRPr lang="en-US" altLang="ja-JP" dirty="0" smtClean="0"/>
          </a:p>
          <a:p>
            <a:pPr marL="571500" indent="-571500">
              <a:buFont typeface="+mj-ea"/>
              <a:buAutoNum type="ea1JpnChsDbPeriod"/>
            </a:pPr>
            <a:r>
              <a:rPr lang="ja-JP" altLang="en-US" dirty="0" smtClean="0"/>
              <a:t>（例）「ひとはなぜ踊るのか」</a:t>
            </a:r>
            <a:r>
              <a:rPr lang="en-US" altLang="ja-JP" dirty="0" smtClean="0"/>
              <a:t/>
            </a:r>
            <a:br>
              <a:rPr lang="en-US" altLang="ja-JP" dirty="0" smtClean="0"/>
            </a:br>
            <a:r>
              <a:rPr lang="ja-JP" altLang="en-US" dirty="0" smtClean="0"/>
              <a:t>「絵画と音楽はどう違うのか」</a:t>
            </a:r>
            <a:endParaRPr lang="en-US" altLang="ja-JP" dirty="0" smtClean="0"/>
          </a:p>
          <a:p>
            <a:pPr marL="0" indent="0">
              <a:buNone/>
            </a:pPr>
            <a:r>
              <a:rPr kumimoji="1" lang="ja-JP" altLang="en-US" dirty="0" smtClean="0"/>
              <a:t>　　「なぜ差別があるのか」</a:t>
            </a:r>
            <a:endParaRPr kumimoji="1" lang="en-US" altLang="ja-JP" dirty="0" smtClean="0"/>
          </a:p>
          <a:p>
            <a:pPr marL="0" indent="0">
              <a:buNone/>
            </a:pPr>
            <a:r>
              <a:rPr lang="ja-JP" altLang="en-US" dirty="0" smtClean="0"/>
              <a:t>　　「なぜ言葉が生まれたのだろう」</a:t>
            </a:r>
            <a:endParaRPr lang="en-US" altLang="ja-JP" dirty="0" smtClean="0"/>
          </a:p>
          <a:p>
            <a:pPr marL="0" indent="0">
              <a:buNone/>
            </a:pPr>
            <a:r>
              <a:rPr lang="ja-JP" altLang="en-US" dirty="0" smtClean="0"/>
              <a:t>　　「多文化の共生は可能か」</a:t>
            </a:r>
            <a:endParaRPr lang="en-US" altLang="ja-JP" dirty="0" smtClean="0"/>
          </a:p>
          <a:p>
            <a:pPr marL="0" indent="0">
              <a:buNone/>
            </a:pPr>
            <a:r>
              <a:rPr lang="ja-JP" altLang="en-US" dirty="0" smtClean="0"/>
              <a:t>　　「これからの教育は？」</a:t>
            </a:r>
            <a:endParaRPr lang="en-US" altLang="ja-JP" dirty="0" smtClean="0"/>
          </a:p>
          <a:p>
            <a:pPr marL="0" indent="0">
              <a:buNone/>
            </a:pPr>
            <a:r>
              <a:rPr lang="ja-JP" altLang="en-US" dirty="0" smtClean="0"/>
              <a:t>　　「自然とは、生命とは？」</a:t>
            </a:r>
            <a:endParaRPr lang="en-US" altLang="ja-JP" dirty="0" smtClean="0"/>
          </a:p>
          <a:p>
            <a:pPr marL="0" indent="0">
              <a:buNone/>
            </a:pPr>
            <a:r>
              <a:rPr lang="ja-JP" altLang="en-US" dirty="0" smtClean="0"/>
              <a:t>　</a:t>
            </a:r>
            <a:r>
              <a:rPr lang="ja-JP" altLang="en-US" dirty="0" smtClean="0">
                <a:solidFill>
                  <a:srgbClr val="3366FF"/>
                </a:solidFill>
              </a:rPr>
              <a:t>問いはナイーブ</a:t>
            </a:r>
            <a:r>
              <a:rPr lang="ja-JP" altLang="en-US" dirty="0" smtClean="0"/>
              <a:t>でいい。後は・・・</a:t>
            </a: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p:txBody>
      </p:sp>
    </p:spTree>
    <p:extLst>
      <p:ext uri="{BB962C8B-B14F-4D97-AF65-F5344CB8AC3E}">
        <p14:creationId xmlns:p14="http://schemas.microsoft.com/office/powerpoint/2010/main" val="17776042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style>
          <a:lnRef idx="2">
            <a:schemeClr val="accent1">
              <a:shade val="50000"/>
            </a:schemeClr>
          </a:lnRef>
          <a:fillRef idx="1">
            <a:schemeClr val="accent1"/>
          </a:fillRef>
          <a:effectRef idx="0">
            <a:schemeClr val="accent1"/>
          </a:effectRef>
          <a:fontRef idx="minor">
            <a:schemeClr val="lt1"/>
          </a:fontRef>
        </p:style>
        <p:txBody>
          <a:bodyPr/>
          <a:lstStyle/>
          <a:p>
            <a:r>
              <a:rPr kumimoji="1" lang="ja-JP" altLang="en-US" dirty="0" smtClean="0"/>
              <a:t>教師から提供する学問</a:t>
            </a:r>
            <a:endParaRPr kumimoji="1" lang="ja-JP" altLang="en-US" dirty="0"/>
          </a:p>
        </p:txBody>
      </p:sp>
      <p:sp>
        <p:nvSpPr>
          <p:cNvPr id="3" name="縦書きテキスト プレースホルダー 2"/>
          <p:cNvSpPr>
            <a:spLocks noGrp="1"/>
          </p:cNvSpPr>
          <p:nvPr>
            <p:ph type="body" orient="vert" idx="1"/>
          </p:nvPr>
        </p:nvSpPr>
        <p:spPr/>
        <p:txBody>
          <a:bodyPr/>
          <a:lstStyle/>
          <a:p>
            <a:r>
              <a:rPr kumimoji="1" lang="ja-JP" altLang="en-US" dirty="0" smtClean="0">
                <a:solidFill>
                  <a:srgbClr val="3366FF"/>
                </a:solidFill>
              </a:rPr>
              <a:t>身体文化論</a:t>
            </a:r>
            <a:endParaRPr kumimoji="1" lang="en-US" altLang="ja-JP" dirty="0" smtClean="0">
              <a:solidFill>
                <a:srgbClr val="3366FF"/>
              </a:solidFill>
            </a:endParaRPr>
          </a:p>
          <a:p>
            <a:r>
              <a:rPr lang="ja-JP" altLang="en-US" dirty="0" smtClean="0">
                <a:solidFill>
                  <a:srgbClr val="3366FF"/>
                </a:solidFill>
              </a:rPr>
              <a:t>文化感性論</a:t>
            </a:r>
            <a:endParaRPr lang="en-US" altLang="ja-JP" dirty="0" smtClean="0">
              <a:solidFill>
                <a:srgbClr val="3366FF"/>
              </a:solidFill>
            </a:endParaRPr>
          </a:p>
          <a:p>
            <a:r>
              <a:rPr kumimoji="1" lang="ja-JP" altLang="en-US" dirty="0" smtClean="0">
                <a:solidFill>
                  <a:srgbClr val="3366FF"/>
                </a:solidFill>
              </a:rPr>
              <a:t>文化記憶論</a:t>
            </a:r>
            <a:endParaRPr kumimoji="1" lang="en-US" altLang="ja-JP" dirty="0" smtClean="0">
              <a:solidFill>
                <a:srgbClr val="3366FF"/>
              </a:solidFill>
            </a:endParaRPr>
          </a:p>
          <a:p>
            <a:r>
              <a:rPr lang="ja-JP" altLang="en-US" dirty="0" smtClean="0">
                <a:solidFill>
                  <a:srgbClr val="3366FF"/>
                </a:solidFill>
              </a:rPr>
              <a:t>生命文化論</a:t>
            </a:r>
            <a:endParaRPr lang="en-US" altLang="ja-JP" dirty="0" smtClean="0">
              <a:solidFill>
                <a:srgbClr val="3366FF"/>
              </a:solidFill>
            </a:endParaRPr>
          </a:p>
          <a:p>
            <a:r>
              <a:rPr kumimoji="1" lang="ja-JP" altLang="en-US" dirty="0" smtClean="0">
                <a:solidFill>
                  <a:srgbClr val="3366FF"/>
                </a:solidFill>
              </a:rPr>
              <a:t>芸術人類学</a:t>
            </a:r>
            <a:endParaRPr kumimoji="1" lang="en-US" altLang="ja-JP" dirty="0" smtClean="0">
              <a:solidFill>
                <a:srgbClr val="3366FF"/>
              </a:solidFill>
            </a:endParaRPr>
          </a:p>
          <a:p>
            <a:r>
              <a:rPr kumimoji="1" lang="ja-JP" altLang="en-US" dirty="0" smtClean="0">
                <a:solidFill>
                  <a:srgbClr val="3366FF"/>
                </a:solidFill>
              </a:rPr>
              <a:t>言語文化論</a:t>
            </a:r>
            <a:endParaRPr kumimoji="1" lang="en-US" altLang="ja-JP" dirty="0" smtClean="0">
              <a:solidFill>
                <a:srgbClr val="3366FF"/>
              </a:solidFill>
            </a:endParaRPr>
          </a:p>
          <a:p>
            <a:r>
              <a:rPr lang="ja-JP" altLang="en-US" dirty="0" smtClean="0">
                <a:solidFill>
                  <a:srgbClr val="3366FF"/>
                </a:solidFill>
              </a:rPr>
              <a:t>異文化共生論</a:t>
            </a:r>
            <a:endParaRPr lang="en-US" altLang="ja-JP" dirty="0" smtClean="0">
              <a:solidFill>
                <a:srgbClr val="3366FF"/>
              </a:solidFill>
            </a:endParaRPr>
          </a:p>
          <a:p>
            <a:pPr marL="0" indent="0">
              <a:buNone/>
            </a:pPr>
            <a:r>
              <a:rPr lang="ja-JP" altLang="en-US" dirty="0" smtClean="0">
                <a:solidFill>
                  <a:srgbClr val="FF0000"/>
                </a:solidFill>
              </a:rPr>
              <a:t>骨太</a:t>
            </a:r>
            <a:r>
              <a:rPr lang="ja-JP" altLang="en-US" dirty="0" smtClean="0"/>
              <a:t>の学問を提供します。</a:t>
            </a:r>
            <a:endParaRPr lang="en-US" altLang="ja-JP" dirty="0"/>
          </a:p>
          <a:p>
            <a:pPr marL="0" indent="0">
              <a:buNone/>
            </a:pPr>
            <a:r>
              <a:rPr kumimoji="1" lang="ja-JP" altLang="en-US" dirty="0" smtClean="0"/>
              <a:t>詳細はシラバスを参照してください。</a:t>
            </a:r>
            <a:endParaRPr kumimoji="1" lang="ja-JP" altLang="en-US" dirty="0"/>
          </a:p>
        </p:txBody>
      </p:sp>
    </p:spTree>
    <p:extLst>
      <p:ext uri="{BB962C8B-B14F-4D97-AF65-F5344CB8AC3E}">
        <p14:creationId xmlns:p14="http://schemas.microsoft.com/office/powerpoint/2010/main" val="233860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学問的実績（卒業生の著作）</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音楽的時間・身体・リズム</a:t>
            </a:r>
            <a:endParaRPr kumimoji="1" lang="ja-JP" altLang="en-US" dirty="0"/>
          </a:p>
        </p:txBody>
      </p:sp>
      <p:pic>
        <p:nvPicPr>
          <p:cNvPr id="7" name="コンテンツ プレースホルダー 6" descr="41ymIONIRiL._SL500_AA300_.jpg"/>
          <p:cNvPicPr>
            <a:picLocks noGrp="1" noChangeAspect="1"/>
          </p:cNvPicPr>
          <p:nvPr>
            <p:ph sz="half" idx="2"/>
          </p:nvPr>
        </p:nvPicPr>
        <p:blipFill>
          <a:blip r:embed="rId3">
            <a:extLst>
              <a:ext uri="{28A0092B-C50C-407E-A947-70E740481C1C}">
                <a14:useLocalDpi xmlns:a14="http://schemas.microsoft.com/office/drawing/2010/main" val="0"/>
              </a:ext>
            </a:extLst>
          </a:blip>
          <a:srcRect t="1100" b="1100"/>
          <a:stretch>
            <a:fillRect/>
          </a:stretch>
        </p:blipFill>
        <p:spPr/>
      </p:pic>
      <p:sp>
        <p:nvSpPr>
          <p:cNvPr id="5" name="テキスト プレースホルダー 4"/>
          <p:cNvSpPr>
            <a:spLocks noGrp="1"/>
          </p:cNvSpPr>
          <p:nvPr>
            <p:ph type="body" sz="quarter" idx="3"/>
          </p:nvPr>
        </p:nvSpPr>
        <p:spPr/>
        <p:txBody>
          <a:bodyPr>
            <a:normAutofit fontScale="85000" lnSpcReduction="20000"/>
          </a:bodyPr>
          <a:lstStyle/>
          <a:p>
            <a:r>
              <a:rPr kumimoji="1" lang="ja-JP" altLang="en-US" dirty="0" smtClean="0"/>
              <a:t>同性愛と</a:t>
            </a:r>
            <a:r>
              <a:rPr lang="ja-JP" altLang="en-US" dirty="0" smtClean="0"/>
              <a:t>コミュニティ・国家・アイデンティティ</a:t>
            </a:r>
            <a:endParaRPr kumimoji="1" lang="ja-JP" altLang="en-US" dirty="0"/>
          </a:p>
        </p:txBody>
      </p:sp>
      <p:pic>
        <p:nvPicPr>
          <p:cNvPr id="8" name="コンテンツ プレースホルダー 7" descr="511Xb3ddbQL._SL500_AA300_.jpg"/>
          <p:cNvPicPr>
            <a:picLocks noGrp="1" noChangeAspect="1"/>
          </p:cNvPicPr>
          <p:nvPr>
            <p:ph sz="quarter" idx="4"/>
          </p:nvPr>
        </p:nvPicPr>
        <p:blipFill>
          <a:blip r:embed="rId4">
            <a:extLst>
              <a:ext uri="{28A0092B-C50C-407E-A947-70E740481C1C}">
                <a14:useLocalDpi xmlns:a14="http://schemas.microsoft.com/office/drawing/2010/main" val="0"/>
              </a:ext>
            </a:extLst>
          </a:blip>
          <a:srcRect t="1119" b="1119"/>
          <a:stretch>
            <a:fillRect/>
          </a:stretch>
        </p:blipFill>
        <p:spPr/>
      </p:pic>
    </p:spTree>
    <p:extLst>
      <p:ext uri="{BB962C8B-B14F-4D97-AF65-F5344CB8AC3E}">
        <p14:creationId xmlns:p14="http://schemas.microsoft.com/office/powerpoint/2010/main" val="35643770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イントロ 1"/>
          </p:stSnd>
        </p:sndAc>
      </p:transition>
    </mc:Choice>
    <mc:Fallback xmlns="">
      <p:transition xmlns:p14="http://schemas.microsoft.com/office/powerpoint/2010/main" spd="slow">
        <p:sndAc>
          <p:stSnd>
            <p:snd r:embed="rId5" name="イントロ 1"/>
          </p:stSnd>
        </p:sndAc>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style>
          <a:lnRef idx="2">
            <a:schemeClr val="accent2"/>
          </a:lnRef>
          <a:fillRef idx="1">
            <a:schemeClr val="lt1"/>
          </a:fillRef>
          <a:effectRef idx="0">
            <a:schemeClr val="accent2"/>
          </a:effectRef>
          <a:fontRef idx="minor">
            <a:schemeClr val="dk1"/>
          </a:fontRef>
        </p:style>
        <p:txBody>
          <a:bodyPr/>
          <a:lstStyle/>
          <a:p>
            <a:r>
              <a:rPr kumimoji="1" lang="ja-JP" altLang="en-US" dirty="0" smtClean="0"/>
              <a:t>具体例（卒論より）（詳しくはパンフレットを）</a:t>
            </a:r>
            <a:endParaRPr kumimoji="1" lang="ja-JP" altLang="en-US" dirty="0"/>
          </a:p>
        </p:txBody>
      </p:sp>
      <p:sp>
        <p:nvSpPr>
          <p:cNvPr id="3" name="縦書きテキスト プレースホルダー 2"/>
          <p:cNvSpPr>
            <a:spLocks noGrp="1"/>
          </p:cNvSpPr>
          <p:nvPr>
            <p:ph type="body" orient="vert" idx="1"/>
          </p:nvPr>
        </p:nvSpPr>
        <p:spPr/>
        <p:txBody>
          <a:bodyPr>
            <a:normAutofit/>
          </a:bodyPr>
          <a:lstStyle/>
          <a:p>
            <a:r>
              <a:rPr kumimoji="1" lang="ja-JP" altLang="en-US" dirty="0" smtClean="0"/>
              <a:t>＜身体と芸術＞＝</a:t>
            </a:r>
            <a:r>
              <a:rPr lang="ja-JP" altLang="en-US" dirty="0" smtClean="0">
                <a:solidFill>
                  <a:srgbClr val="FF0000"/>
                </a:solidFill>
              </a:rPr>
              <a:t>ダンス</a:t>
            </a:r>
            <a:r>
              <a:rPr kumimoji="1" lang="ja-JP" altLang="en-US" dirty="0" smtClean="0"/>
              <a:t>、近現代アート、</a:t>
            </a:r>
            <a:r>
              <a:rPr kumimoji="1" lang="ja-JP" altLang="en-US" dirty="0" smtClean="0">
                <a:solidFill>
                  <a:srgbClr val="FF0000"/>
                </a:solidFill>
              </a:rPr>
              <a:t>建築</a:t>
            </a:r>
            <a:r>
              <a:rPr kumimoji="1" lang="ja-JP" altLang="en-US" dirty="0" smtClean="0"/>
              <a:t>などを</a:t>
            </a:r>
            <a:r>
              <a:rPr kumimoji="1" lang="ja-JP" altLang="en-US" dirty="0" smtClean="0">
                <a:solidFill>
                  <a:srgbClr val="FF0000"/>
                </a:solidFill>
              </a:rPr>
              <a:t>身体文化論</a:t>
            </a:r>
            <a:r>
              <a:rPr kumimoji="1" lang="ja-JP" altLang="en-US" dirty="0" smtClean="0"/>
              <a:t>的に考える。</a:t>
            </a:r>
            <a:endParaRPr kumimoji="1" lang="en-US" altLang="ja-JP" dirty="0" smtClean="0"/>
          </a:p>
          <a:p>
            <a:endParaRPr kumimoji="1" lang="en-US" altLang="ja-JP" dirty="0" smtClean="0"/>
          </a:p>
          <a:p>
            <a:r>
              <a:rPr kumimoji="1" lang="ja-JP" altLang="en-US" dirty="0" smtClean="0">
                <a:solidFill>
                  <a:srgbClr val="FF0000"/>
                </a:solidFill>
              </a:rPr>
              <a:t>装飾・家具やファッション、</a:t>
            </a:r>
            <a:r>
              <a:rPr kumimoji="1" lang="ja-JP" altLang="en-US" dirty="0" smtClean="0"/>
              <a:t>化粧などの文化的な意義。</a:t>
            </a:r>
            <a:endParaRPr kumimoji="1" lang="en-US" altLang="ja-JP" dirty="0" smtClean="0"/>
          </a:p>
          <a:p>
            <a:endParaRPr kumimoji="1" lang="en-US" altLang="ja-JP" dirty="0" smtClean="0"/>
          </a:p>
          <a:p>
            <a:r>
              <a:rPr lang="ja-JP" altLang="en-US" dirty="0" smtClean="0">
                <a:solidFill>
                  <a:srgbClr val="FF0000"/>
                </a:solidFill>
              </a:rPr>
              <a:t>障がい・差別</a:t>
            </a:r>
            <a:r>
              <a:rPr lang="ja-JP" altLang="en-US" dirty="0" smtClean="0"/>
              <a:t>と文化・芸術・共生</a:t>
            </a:r>
            <a:endParaRPr lang="en-US" altLang="ja-JP" dirty="0" smtClean="0"/>
          </a:p>
          <a:p>
            <a:r>
              <a:rPr lang="ja-JP" altLang="en-US" dirty="0"/>
              <a:t>「マヌーシュ（ジプシー）の</a:t>
            </a:r>
            <a:r>
              <a:rPr lang="ja-JP" altLang="en-US" dirty="0">
                <a:solidFill>
                  <a:srgbClr val="FF0000"/>
                </a:solidFill>
              </a:rPr>
              <a:t>居住空間</a:t>
            </a:r>
            <a:r>
              <a:rPr lang="ja-JP" altLang="en-US" dirty="0" smtClean="0"/>
              <a:t>」</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3402774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r>
              <a:rPr kumimoji="1" lang="ja-JP" altLang="en-US" dirty="0" smtClean="0"/>
              <a:t>その他（過去の卒論テーマ）</a:t>
            </a:r>
            <a:endParaRPr kumimoji="1" lang="ja-JP" altLang="en-US" dirty="0"/>
          </a:p>
        </p:txBody>
      </p:sp>
      <p:sp>
        <p:nvSpPr>
          <p:cNvPr id="3" name="縦書きテキスト プレースホルダー 2"/>
          <p:cNvSpPr>
            <a:spLocks noGrp="1"/>
          </p:cNvSpPr>
          <p:nvPr>
            <p:ph type="body" orient="vert" idx="1"/>
          </p:nvPr>
        </p:nvSpPr>
        <p:spPr/>
        <p:txBody>
          <a:bodyPr/>
          <a:lstStyle/>
          <a:p>
            <a:r>
              <a:rPr lang="ja-JP" altLang="en-US" dirty="0" smtClean="0">
                <a:solidFill>
                  <a:srgbClr val="FF0000"/>
                </a:solidFill>
              </a:rPr>
              <a:t>美術史</a:t>
            </a:r>
            <a:r>
              <a:rPr lang="ja-JP" altLang="en-US" dirty="0" smtClean="0"/>
              <a:t>研究・写真論研究</a:t>
            </a:r>
            <a:endParaRPr lang="en-US" altLang="ja-JP" dirty="0" smtClean="0"/>
          </a:p>
          <a:p>
            <a:r>
              <a:rPr lang="ja-JP" altLang="en-US" dirty="0" smtClean="0">
                <a:solidFill>
                  <a:srgbClr val="FF0000"/>
                </a:solidFill>
              </a:rPr>
              <a:t>インターネット</a:t>
            </a:r>
            <a:r>
              <a:rPr lang="ja-JP" altLang="en-US" dirty="0"/>
              <a:t>による社会運動は可能か</a:t>
            </a:r>
            <a:r>
              <a:rPr lang="ja-JP" altLang="en-US" dirty="0" smtClean="0"/>
              <a:t>？（情報文化とリンク）</a:t>
            </a:r>
            <a:endParaRPr lang="en-US" altLang="ja-JP" dirty="0"/>
          </a:p>
          <a:p>
            <a:r>
              <a:rPr lang="ja-JP" altLang="en-US" dirty="0" smtClean="0">
                <a:solidFill>
                  <a:srgbClr val="FF0000"/>
                </a:solidFill>
              </a:rPr>
              <a:t>スポーツ</a:t>
            </a:r>
            <a:r>
              <a:rPr lang="ja-JP" altLang="en-US" dirty="0" smtClean="0"/>
              <a:t>（サッカー）と文化</a:t>
            </a:r>
            <a:endParaRPr lang="en-US" altLang="ja-JP" dirty="0" smtClean="0"/>
          </a:p>
          <a:p>
            <a:r>
              <a:rPr lang="ja-JP" altLang="en-US" dirty="0" smtClean="0"/>
              <a:t>サウンドスケープ</a:t>
            </a:r>
            <a:endParaRPr lang="en-US" altLang="ja-JP" dirty="0" smtClean="0"/>
          </a:p>
          <a:p>
            <a:r>
              <a:rPr lang="ja-JP" altLang="en-US" dirty="0" smtClean="0"/>
              <a:t>「</a:t>
            </a:r>
            <a:r>
              <a:rPr lang="ja-JP" altLang="en-US" dirty="0" smtClean="0">
                <a:solidFill>
                  <a:srgbClr val="FF0000"/>
                </a:solidFill>
              </a:rPr>
              <a:t>痛み</a:t>
            </a:r>
            <a:r>
              <a:rPr lang="ja-JP" altLang="en-US" dirty="0" smtClean="0"/>
              <a:t>」について</a:t>
            </a:r>
            <a:endParaRPr lang="en-US" altLang="ja-JP" dirty="0" smtClean="0"/>
          </a:p>
          <a:p>
            <a:r>
              <a:rPr lang="ja-JP" altLang="en-US" dirty="0" smtClean="0"/>
              <a:t>現代思想の文化学への応用</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6126665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style>
          <a:lnRef idx="1">
            <a:schemeClr val="accent2"/>
          </a:lnRef>
          <a:fillRef idx="2">
            <a:schemeClr val="accent2"/>
          </a:fillRef>
          <a:effectRef idx="1">
            <a:schemeClr val="accent2"/>
          </a:effectRef>
          <a:fontRef idx="minor">
            <a:schemeClr val="dk1"/>
          </a:fontRef>
        </p:style>
        <p:txBody>
          <a:bodyPr/>
          <a:lstStyle/>
          <a:p>
            <a:r>
              <a:rPr kumimoji="1" lang="ja-JP" altLang="en-US" dirty="0" smtClean="0"/>
              <a:t>サポート</a:t>
            </a:r>
            <a:endParaRPr kumimoji="1" lang="ja-JP" altLang="en-US" dirty="0"/>
          </a:p>
        </p:txBody>
      </p:sp>
      <p:sp>
        <p:nvSpPr>
          <p:cNvPr id="3" name="縦書きテキスト プレースホルダー 2"/>
          <p:cNvSpPr>
            <a:spLocks noGrp="1"/>
          </p:cNvSpPr>
          <p:nvPr>
            <p:ph type="body" orient="vert" idx="1"/>
          </p:nvPr>
        </p:nvSpPr>
        <p:spPr/>
        <p:txBody>
          <a:bodyPr/>
          <a:lstStyle/>
          <a:p>
            <a:r>
              <a:rPr kumimoji="1" lang="ja-JP" altLang="en-US" dirty="0" smtClean="0"/>
              <a:t>丁寧な面談、</a:t>
            </a:r>
            <a:r>
              <a:rPr kumimoji="1" lang="ja-JP" altLang="en-US" dirty="0" smtClean="0">
                <a:solidFill>
                  <a:srgbClr val="FF0000"/>
                </a:solidFill>
              </a:rPr>
              <a:t>添削指導</a:t>
            </a:r>
            <a:endParaRPr kumimoji="1" lang="en-US" altLang="ja-JP" dirty="0" smtClean="0">
              <a:solidFill>
                <a:srgbClr val="FF0000"/>
              </a:solidFill>
            </a:endParaRPr>
          </a:p>
          <a:p>
            <a:endParaRPr kumimoji="1" lang="en-US" altLang="ja-JP" dirty="0" smtClean="0"/>
          </a:p>
          <a:p>
            <a:r>
              <a:rPr lang="ja-JP" altLang="en-US" dirty="0" smtClean="0"/>
              <a:t>教員間の協力による</a:t>
            </a:r>
            <a:r>
              <a:rPr lang="ja-JP" altLang="en-US" dirty="0" smtClean="0">
                <a:solidFill>
                  <a:srgbClr val="3366FF"/>
                </a:solidFill>
              </a:rPr>
              <a:t>集団指導</a:t>
            </a:r>
            <a:endParaRPr lang="en-US" altLang="ja-JP" dirty="0" smtClean="0">
              <a:solidFill>
                <a:srgbClr val="3366FF"/>
              </a:solidFill>
            </a:endParaRPr>
          </a:p>
          <a:p>
            <a:endParaRPr lang="en-US" altLang="ja-JP" dirty="0" smtClean="0"/>
          </a:p>
          <a:p>
            <a:r>
              <a:rPr kumimoji="1" lang="ja-JP" altLang="en-US" dirty="0" smtClean="0"/>
              <a:t>「</a:t>
            </a:r>
            <a:r>
              <a:rPr kumimoji="1" lang="ja-JP" altLang="en-US" dirty="0" smtClean="0">
                <a:solidFill>
                  <a:srgbClr val="FF0000"/>
                </a:solidFill>
              </a:rPr>
              <a:t>卒論自主ゼミ</a:t>
            </a:r>
            <a:r>
              <a:rPr kumimoji="1" lang="ja-JP" altLang="en-US" dirty="0" smtClean="0"/>
              <a:t>」の伝統。学生を中心に、相互の卒論を知り合い、刺激し合う機会を提供。　（現在は四年次に授業）</a:t>
            </a:r>
            <a:endParaRPr kumimoji="1" lang="en-US" altLang="ja-JP" dirty="0" smtClean="0"/>
          </a:p>
          <a:p>
            <a:r>
              <a:rPr lang="ja-JP" altLang="en-US" dirty="0" smtClean="0">
                <a:solidFill>
                  <a:srgbClr val="FF0000"/>
                </a:solidFill>
              </a:rPr>
              <a:t>ひとりで考えていたことが、他の人の考えと</a:t>
            </a:r>
            <a:r>
              <a:rPr lang="ja-JP" altLang="en-US" dirty="0" smtClean="0">
                <a:solidFill>
                  <a:srgbClr val="3366FF"/>
                </a:solidFill>
              </a:rPr>
              <a:t>つながる</a:t>
            </a:r>
            <a:r>
              <a:rPr lang="ja-JP" altLang="en-US" dirty="0" smtClean="0">
                <a:solidFill>
                  <a:srgbClr val="FF0000"/>
                </a:solidFill>
              </a:rPr>
              <a:t>喜び！</a:t>
            </a:r>
            <a:endParaRPr kumimoji="1" lang="ja-JP" altLang="en-US" dirty="0">
              <a:solidFill>
                <a:srgbClr val="FF0000"/>
              </a:solidFill>
            </a:endParaRPr>
          </a:p>
        </p:txBody>
      </p:sp>
    </p:spTree>
    <p:extLst>
      <p:ext uri="{BB962C8B-B14F-4D97-AF65-F5344CB8AC3E}">
        <p14:creationId xmlns:p14="http://schemas.microsoft.com/office/powerpoint/2010/main" val="3519499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kumimoji="1" lang="ja-JP" altLang="en-US" dirty="0" smtClean="0"/>
              <a:t>スタッフ</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1331644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1356</TotalTime>
  <Words>972</Words>
  <Application>Microsoft Macintosh PowerPoint</Application>
  <PresentationFormat>画面に合わせる (4:3)</PresentationFormat>
  <Paragraphs>117</Paragraphs>
  <Slides>26</Slides>
  <Notes>0</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ホワイト</vt:lpstr>
      <vt:lpstr>先端文化学コース　紹介</vt:lpstr>
      <vt:lpstr>先端文化学とは 学際から一歩先へ！</vt:lpstr>
      <vt:lpstr>モットー</vt:lpstr>
      <vt:lpstr>教師から提供する学問</vt:lpstr>
      <vt:lpstr>学問的実績（卒業生の著作）</vt:lpstr>
      <vt:lpstr>具体例（卒論より）（詳しくはパンフレットを）</vt:lpstr>
      <vt:lpstr>その他（過去の卒論テーマ）</vt:lpstr>
      <vt:lpstr>サポート</vt:lpstr>
      <vt:lpstr>スタッフ</vt:lpstr>
      <vt:lpstr>畔上泰治先生</vt:lpstr>
      <vt:lpstr>対馬美千子先生</vt:lpstr>
      <vt:lpstr>川那部保明先生</vt:lpstr>
      <vt:lpstr>濱田真先生</vt:lpstr>
      <vt:lpstr>山口惠里子先生</vt:lpstr>
      <vt:lpstr>廣瀬浩司</vt:lpstr>
      <vt:lpstr>向いている人</vt:lpstr>
      <vt:lpstr>事前質問への回答</vt:lpstr>
      <vt:lpstr>文化科学領域 </vt:lpstr>
      <vt:lpstr>コンセプト</vt:lpstr>
      <vt:lpstr>PowerPoint プレゼンテーション</vt:lpstr>
      <vt:lpstr>PowerPoint プレゼンテーション</vt:lpstr>
      <vt:lpstr>質問への回答</vt:lpstr>
      <vt:lpstr>PowerPoint プレゼンテーション</vt:lpstr>
      <vt:lpstr>PowerPoint プレゼンテーション</vt:lpstr>
      <vt:lpstr>PowerPoint プレゼンテーション</vt:lpstr>
      <vt:lpstr>PowerPoint プレゼンテーション</vt:lpstr>
    </vt:vector>
  </TitlesOfParts>
  <Company>筑波大学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廣瀬 浩司</dc:creator>
  <cp:lastModifiedBy>廣瀬 浩司</cp:lastModifiedBy>
  <cp:revision>57</cp:revision>
  <dcterms:created xsi:type="dcterms:W3CDTF">2014-07-17T14:48:39Z</dcterms:created>
  <dcterms:modified xsi:type="dcterms:W3CDTF">2014-07-23T13:58:22Z</dcterms:modified>
</cp:coreProperties>
</file>